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A6DA"/>
    <a:srgbClr val="7588AF"/>
    <a:srgbClr val="465C95"/>
    <a:srgbClr val="898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400"/>
    <p:restoredTop sz="94705"/>
  </p:normalViewPr>
  <p:slideViewPr>
    <p:cSldViewPr snapToGrid="0" snapToObjects="1">
      <p:cViewPr>
        <p:scale>
          <a:sx n="19" d="100"/>
          <a:sy n="19" d="100"/>
        </p:scale>
        <p:origin x="3208"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9/30/21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8319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9/30/21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8499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9/30/21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3662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9/30/21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61913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0F7DF-1AF8-0E4F-A727-19E6F34113CE}" type="datetimeFigureOut">
              <a:rPr lang="en-US" smtClean="0"/>
              <a:t>9/30/21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09033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0F7DF-1AF8-0E4F-A727-19E6F34113CE}" type="datetimeFigureOut">
              <a:rPr lang="en-US" smtClean="0"/>
              <a:t>9/30/21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653737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0F7DF-1AF8-0E4F-A727-19E6F34113CE}" type="datetimeFigureOut">
              <a:rPr lang="en-US" smtClean="0"/>
              <a:t>9/30/21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5103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0F7DF-1AF8-0E4F-A727-19E6F34113CE}" type="datetimeFigureOut">
              <a:rPr lang="en-US" smtClean="0"/>
              <a:t>9/30/21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30290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F7DF-1AF8-0E4F-A727-19E6F34113CE}" type="datetimeFigureOut">
              <a:rPr lang="en-US" smtClean="0"/>
              <a:t>9/30/21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634622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9/30/21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479517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9/30/21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418599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A420F7DF-1AF8-0E4F-A727-19E6F34113CE}" type="datetimeFigureOut">
              <a:rPr lang="en-US" smtClean="0"/>
              <a:t>9/30/21</a:t>
            </a:fld>
            <a:endParaRPr lang="en-US"/>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0C1D9638-F7BF-C949-B994-3BC57892531B}" type="slidenum">
              <a:rPr lang="en-US" smtClean="0"/>
              <a:t>‹#›</a:t>
            </a:fld>
            <a:endParaRPr lang="en-US"/>
          </a:p>
        </p:txBody>
      </p:sp>
    </p:spTree>
    <p:extLst>
      <p:ext uri="{BB962C8B-B14F-4D97-AF65-F5344CB8AC3E}">
        <p14:creationId xmlns:p14="http://schemas.microsoft.com/office/powerpoint/2010/main" val="1292347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jpeg"/><Relationship Id="rId18" Type="http://schemas.openxmlformats.org/officeDocument/2006/relationships/image" Target="../media/image15.tiff"/><Relationship Id="rId3" Type="http://schemas.openxmlformats.org/officeDocument/2006/relationships/image" Target="../media/image2.jpeg"/><Relationship Id="rId7" Type="http://schemas.openxmlformats.org/officeDocument/2006/relationships/image" Target="../media/image6.png"/><Relationship Id="rId12" Type="http://schemas.microsoft.com/office/2007/relationships/hdphoto" Target="../media/hdphoto2.wdp"/><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3.sv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9.png"/><Relationship Id="rId5" Type="http://schemas.openxmlformats.org/officeDocument/2006/relationships/image" Target="../media/image4.jpe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A6DA">
            <a:alpha val="59914"/>
          </a:srgb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A72C3-6457-504A-95A8-D63CD6EBB37C}"/>
              </a:ext>
            </a:extLst>
          </p:cNvPr>
          <p:cNvSpPr/>
          <p:nvPr/>
        </p:nvSpPr>
        <p:spPr>
          <a:xfrm>
            <a:off x="28173365" y="5486400"/>
            <a:ext cx="14684157" cy="2451506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A4E889-B518-3246-ADE9-00A532C3A3C9}"/>
              </a:ext>
            </a:extLst>
          </p:cNvPr>
          <p:cNvSpPr/>
          <p:nvPr/>
        </p:nvSpPr>
        <p:spPr>
          <a:xfrm>
            <a:off x="15179041" y="5486399"/>
            <a:ext cx="12720004" cy="1161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251707C-4090-D849-86D5-2B95956AEEAF}"/>
              </a:ext>
            </a:extLst>
          </p:cNvPr>
          <p:cNvSpPr/>
          <p:nvPr/>
        </p:nvSpPr>
        <p:spPr>
          <a:xfrm>
            <a:off x="15179040" y="17453755"/>
            <a:ext cx="12720004" cy="1254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4C871D10-4D61-744D-9C4B-9C79D5529F46}"/>
              </a:ext>
            </a:extLst>
          </p:cNvPr>
          <p:cNvPicPr>
            <a:picLocks noChangeAspect="1"/>
          </p:cNvPicPr>
          <p:nvPr/>
        </p:nvPicPr>
        <p:blipFill>
          <a:blip r:embed="rId2"/>
          <a:stretch>
            <a:fillRect/>
          </a:stretch>
        </p:blipFill>
        <p:spPr>
          <a:xfrm>
            <a:off x="15649131" y="20850876"/>
            <a:ext cx="11587738" cy="7242336"/>
          </a:xfrm>
          <a:prstGeom prst="rect">
            <a:avLst/>
          </a:prstGeom>
        </p:spPr>
      </p:pic>
      <p:pic>
        <p:nvPicPr>
          <p:cNvPr id="1024" name="Picture 1023">
            <a:extLst>
              <a:ext uri="{FF2B5EF4-FFF2-40B4-BE49-F238E27FC236}">
                <a16:creationId xmlns:a16="http://schemas.microsoft.com/office/drawing/2014/main" id="{9ED6EDB7-93F6-0248-9073-07B487DB7769}"/>
              </a:ext>
            </a:extLst>
          </p:cNvPr>
          <p:cNvPicPr>
            <a:picLocks noChangeAspect="1"/>
          </p:cNvPicPr>
          <p:nvPr/>
        </p:nvPicPr>
        <p:blipFill>
          <a:blip r:embed="rId3"/>
          <a:srcRect/>
          <a:stretch/>
        </p:blipFill>
        <p:spPr>
          <a:xfrm>
            <a:off x="15212881" y="12095761"/>
            <a:ext cx="10058399" cy="5029199"/>
          </a:xfrm>
          <a:prstGeom prst="rect">
            <a:avLst/>
          </a:prstGeom>
        </p:spPr>
      </p:pic>
      <p:sp>
        <p:nvSpPr>
          <p:cNvPr id="132" name="Freeform 131">
            <a:extLst>
              <a:ext uri="{FF2B5EF4-FFF2-40B4-BE49-F238E27FC236}">
                <a16:creationId xmlns:a16="http://schemas.microsoft.com/office/drawing/2014/main" id="{9B29EF5D-064C-B945-B43D-9938A2FD065C}"/>
              </a:ext>
            </a:extLst>
          </p:cNvPr>
          <p:cNvSpPr/>
          <p:nvPr/>
        </p:nvSpPr>
        <p:spPr>
          <a:xfrm>
            <a:off x="28881010" y="6053439"/>
            <a:ext cx="13979417" cy="4575695"/>
          </a:xfrm>
          <a:custGeom>
            <a:avLst/>
            <a:gdLst>
              <a:gd name="connsiteX0" fmla="*/ 3810016 w 14200620"/>
              <a:gd name="connsiteY0" fmla="*/ 0 h 4575695"/>
              <a:gd name="connsiteX1" fmla="*/ 14200620 w 14200620"/>
              <a:gd name="connsiteY1" fmla="*/ 0 h 4575695"/>
              <a:gd name="connsiteX2" fmla="*/ 14200620 w 14200620"/>
              <a:gd name="connsiteY2" fmla="*/ 4575695 h 4575695"/>
              <a:gd name="connsiteX3" fmla="*/ 0 w 14200620"/>
              <a:gd name="connsiteY3" fmla="*/ 4575695 h 4575695"/>
              <a:gd name="connsiteX4" fmla="*/ 122298 w 14200620"/>
              <a:gd name="connsiteY4" fmla="*/ 4303608 h 4575695"/>
              <a:gd name="connsiteX5" fmla="*/ 3740130 w 14200620"/>
              <a:gd name="connsiteY5" fmla="*/ 37411 h 45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0620" h="4575695">
                <a:moveTo>
                  <a:pt x="3810016" y="0"/>
                </a:moveTo>
                <a:lnTo>
                  <a:pt x="14200620" y="0"/>
                </a:lnTo>
                <a:lnTo>
                  <a:pt x="14200620" y="4575695"/>
                </a:lnTo>
                <a:lnTo>
                  <a:pt x="0" y="4575695"/>
                </a:lnTo>
                <a:lnTo>
                  <a:pt x="122298" y="4303608"/>
                </a:lnTo>
                <a:cubicBezTo>
                  <a:pt x="1033088" y="2376855"/>
                  <a:pt x="2286730" y="879327"/>
                  <a:pt x="3740130" y="37411"/>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8" name="Rectangle 1057">
            <a:extLst>
              <a:ext uri="{FF2B5EF4-FFF2-40B4-BE49-F238E27FC236}">
                <a16:creationId xmlns:a16="http://schemas.microsoft.com/office/drawing/2014/main" id="{43B9F64C-38F2-C547-B179-12E4930EB956}"/>
              </a:ext>
            </a:extLst>
          </p:cNvPr>
          <p:cNvSpPr/>
          <p:nvPr/>
        </p:nvSpPr>
        <p:spPr>
          <a:xfrm>
            <a:off x="274319" y="23914383"/>
            <a:ext cx="14630400" cy="6087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1026">
            <a:extLst>
              <a:ext uri="{FF2B5EF4-FFF2-40B4-BE49-F238E27FC236}">
                <a16:creationId xmlns:a16="http://schemas.microsoft.com/office/drawing/2014/main" id="{E3F9B0D1-8EBB-6F47-B44C-D0A777E7FE6C}"/>
              </a:ext>
            </a:extLst>
          </p:cNvPr>
          <p:cNvPicPr>
            <a:picLocks noChangeAspect="1"/>
          </p:cNvPicPr>
          <p:nvPr/>
        </p:nvPicPr>
        <p:blipFill>
          <a:blip r:embed="rId4"/>
          <a:srcRect/>
          <a:stretch/>
        </p:blipFill>
        <p:spPr>
          <a:xfrm>
            <a:off x="15207930" y="7110706"/>
            <a:ext cx="10058399" cy="5029199"/>
          </a:xfrm>
          <a:prstGeom prst="rect">
            <a:avLst/>
          </a:prstGeom>
        </p:spPr>
      </p:pic>
      <p:pic>
        <p:nvPicPr>
          <p:cNvPr id="10" name="Picture 9" descr="Chart, histogram&#10;&#10;Description automatically generated">
            <a:extLst>
              <a:ext uri="{FF2B5EF4-FFF2-40B4-BE49-F238E27FC236}">
                <a16:creationId xmlns:a16="http://schemas.microsoft.com/office/drawing/2014/main" id="{6BCCE288-DCBE-074E-A24A-52A03B33BA7F}"/>
              </a:ext>
            </a:extLst>
          </p:cNvPr>
          <p:cNvPicPr>
            <a:picLocks noChangeAspect="1"/>
          </p:cNvPicPr>
          <p:nvPr/>
        </p:nvPicPr>
        <p:blipFill>
          <a:blip r:embed="rId5"/>
          <a:stretch>
            <a:fillRect/>
          </a:stretch>
        </p:blipFill>
        <p:spPr>
          <a:xfrm>
            <a:off x="302665" y="25025068"/>
            <a:ext cx="10058399" cy="5029200"/>
          </a:xfrm>
          <a:prstGeom prst="rect">
            <a:avLst/>
          </a:prstGeom>
        </p:spPr>
      </p:pic>
      <p:sp>
        <p:nvSpPr>
          <p:cNvPr id="17" name="Rectangle 16">
            <a:extLst>
              <a:ext uri="{FF2B5EF4-FFF2-40B4-BE49-F238E27FC236}">
                <a16:creationId xmlns:a16="http://schemas.microsoft.com/office/drawing/2014/main" id="{6AFD2665-FEE7-2046-A083-5C9B840B3964}"/>
              </a:ext>
            </a:extLst>
          </p:cNvPr>
          <p:cNvSpPr/>
          <p:nvPr/>
        </p:nvSpPr>
        <p:spPr>
          <a:xfrm>
            <a:off x="28380336" y="15238196"/>
            <a:ext cx="14219575" cy="1189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6E8BE3-5E17-1F46-99D6-89D884CBC7C7}"/>
              </a:ext>
            </a:extLst>
          </p:cNvPr>
          <p:cNvPicPr>
            <a:picLocks noChangeAspect="1"/>
          </p:cNvPicPr>
          <p:nvPr/>
        </p:nvPicPr>
        <p:blipFill>
          <a:blip r:embed="rId6"/>
          <a:srcRect/>
          <a:stretch/>
        </p:blipFill>
        <p:spPr>
          <a:xfrm>
            <a:off x="28881011" y="15482135"/>
            <a:ext cx="13520752" cy="10140564"/>
          </a:xfrm>
          <a:prstGeom prst="rect">
            <a:avLst/>
          </a:prstGeom>
        </p:spPr>
      </p:pic>
      <p:sp>
        <p:nvSpPr>
          <p:cNvPr id="111" name="TextBox 110">
            <a:extLst>
              <a:ext uri="{FF2B5EF4-FFF2-40B4-BE49-F238E27FC236}">
                <a16:creationId xmlns:a16="http://schemas.microsoft.com/office/drawing/2014/main" id="{6357B8BB-701A-F140-A3FB-4F0C30FDEDC2}"/>
              </a:ext>
            </a:extLst>
          </p:cNvPr>
          <p:cNvSpPr txBox="1"/>
          <p:nvPr/>
        </p:nvSpPr>
        <p:spPr>
          <a:xfrm>
            <a:off x="15455283" y="5647453"/>
            <a:ext cx="12177679" cy="1323439"/>
          </a:xfrm>
          <a:prstGeom prst="rect">
            <a:avLst/>
          </a:prstGeom>
          <a:noFill/>
        </p:spPr>
        <p:txBody>
          <a:bodyPr wrap="square" rtlCol="0">
            <a:spAutoFit/>
          </a:bodyPr>
          <a:lstStyle/>
          <a:p>
            <a:r>
              <a:rPr lang="en-US" sz="4000" dirty="0"/>
              <a:t>Hypolimnetic concentrations of iron and dissolved organic carbon were suppressed by oxygenation in FCR.</a:t>
            </a:r>
          </a:p>
        </p:txBody>
      </p:sp>
      <p:sp>
        <p:nvSpPr>
          <p:cNvPr id="113" name="TextBox 112">
            <a:extLst>
              <a:ext uri="{FF2B5EF4-FFF2-40B4-BE49-F238E27FC236}">
                <a16:creationId xmlns:a16="http://schemas.microsoft.com/office/drawing/2014/main" id="{9E659C88-2266-7844-8905-1E986DE9C9AF}"/>
              </a:ext>
            </a:extLst>
          </p:cNvPr>
          <p:cNvSpPr txBox="1"/>
          <p:nvPr/>
        </p:nvSpPr>
        <p:spPr>
          <a:xfrm>
            <a:off x="25295219" y="7131946"/>
            <a:ext cx="2337744" cy="6370975"/>
          </a:xfrm>
          <a:prstGeom prst="rect">
            <a:avLst/>
          </a:prstGeom>
          <a:noFill/>
        </p:spPr>
        <p:txBody>
          <a:bodyPr wrap="square" rtlCol="0">
            <a:spAutoFit/>
          </a:bodyPr>
          <a:lstStyle/>
          <a:p>
            <a:r>
              <a:rPr lang="en-US" sz="2400" dirty="0"/>
              <a:t>Figure 2: Heatmaps of total iron and dissolved organic carbon concentrations in BVR and FCR throughout the stratified period of 2019. Points indicate sampling dates. Lines indicate activation and deactivation of the oxygenation system in FCR. </a:t>
            </a:r>
          </a:p>
        </p:txBody>
      </p:sp>
      <p:sp>
        <p:nvSpPr>
          <p:cNvPr id="114" name="TextBox 113">
            <a:extLst>
              <a:ext uri="{FF2B5EF4-FFF2-40B4-BE49-F238E27FC236}">
                <a16:creationId xmlns:a16="http://schemas.microsoft.com/office/drawing/2014/main" id="{0BEA1370-295C-0B40-8F7B-641379F49C18}"/>
              </a:ext>
            </a:extLst>
          </p:cNvPr>
          <p:cNvSpPr txBox="1"/>
          <p:nvPr/>
        </p:nvSpPr>
        <p:spPr>
          <a:xfrm>
            <a:off x="15406775" y="28155559"/>
            <a:ext cx="11837677" cy="1569660"/>
          </a:xfrm>
          <a:prstGeom prst="rect">
            <a:avLst/>
          </a:prstGeom>
          <a:noFill/>
        </p:spPr>
        <p:txBody>
          <a:bodyPr wrap="square" rtlCol="0">
            <a:spAutoFit/>
          </a:bodyPr>
          <a:lstStyle/>
          <a:p>
            <a:r>
              <a:rPr lang="en-US" sz="2400" dirty="0"/>
              <a:t>Figure 3: Iron-bound organic carbon (Fe-OC) as a percentage of the total sediment organic carbon in the top 1 cm of sediment from FCR and BVR during the stratified period of 2019. Dotted and dashed lines indicate activation and deactivation of the hypolimnetic oxygenation system in FCR, respectively. </a:t>
            </a:r>
          </a:p>
        </p:txBody>
      </p:sp>
      <p:sp>
        <p:nvSpPr>
          <p:cNvPr id="115" name="TextBox 114">
            <a:extLst>
              <a:ext uri="{FF2B5EF4-FFF2-40B4-BE49-F238E27FC236}">
                <a16:creationId xmlns:a16="http://schemas.microsoft.com/office/drawing/2014/main" id="{5751EC8A-40E3-124E-A848-AD3B4E3A513B}"/>
              </a:ext>
            </a:extLst>
          </p:cNvPr>
          <p:cNvSpPr txBox="1"/>
          <p:nvPr/>
        </p:nvSpPr>
        <p:spPr>
          <a:xfrm>
            <a:off x="15411975" y="17583482"/>
            <a:ext cx="12220987" cy="3170099"/>
          </a:xfrm>
          <a:prstGeom prst="rect">
            <a:avLst/>
          </a:prstGeom>
          <a:noFill/>
        </p:spPr>
        <p:txBody>
          <a:bodyPr wrap="square" rtlCol="0">
            <a:spAutoFit/>
          </a:bodyPr>
          <a:lstStyle/>
          <a:p>
            <a:r>
              <a:rPr lang="en-US" sz="4000" dirty="0"/>
              <a:t>Iron-bound organic carbon concentrations (determined using dithionite extractions) were higher than those previously reported for lakes</a:t>
            </a:r>
            <a:r>
              <a:rPr lang="en-US" sz="4000" baseline="30000" dirty="0"/>
              <a:t>1, 3</a:t>
            </a:r>
            <a:r>
              <a:rPr lang="en-US" sz="4000" dirty="0"/>
              <a:t>, and comparable to ocean sediments</a:t>
            </a:r>
            <a:r>
              <a:rPr lang="en-US" sz="4000" baseline="30000" dirty="0"/>
              <a:t>1</a:t>
            </a:r>
            <a:r>
              <a:rPr lang="en-US" sz="4000" dirty="0"/>
              <a:t>. Concentrations differed between reservoirs, but not between oxygenation intervals in FCR.</a:t>
            </a:r>
          </a:p>
        </p:txBody>
      </p:sp>
      <p:grpSp>
        <p:nvGrpSpPr>
          <p:cNvPr id="1049" name="Group 1048">
            <a:extLst>
              <a:ext uri="{FF2B5EF4-FFF2-40B4-BE49-F238E27FC236}">
                <a16:creationId xmlns:a16="http://schemas.microsoft.com/office/drawing/2014/main" id="{D261E0EF-B414-2247-B918-54FAB874B7DC}"/>
              </a:ext>
            </a:extLst>
          </p:cNvPr>
          <p:cNvGrpSpPr/>
          <p:nvPr/>
        </p:nvGrpSpPr>
        <p:grpSpPr>
          <a:xfrm>
            <a:off x="274319" y="12586844"/>
            <a:ext cx="14630400" cy="12479402"/>
            <a:chOff x="274319" y="17349288"/>
            <a:chExt cx="14630400" cy="12479402"/>
          </a:xfrm>
        </p:grpSpPr>
        <p:grpSp>
          <p:nvGrpSpPr>
            <p:cNvPr id="1047" name="Group 1046">
              <a:extLst>
                <a:ext uri="{FF2B5EF4-FFF2-40B4-BE49-F238E27FC236}">
                  <a16:creationId xmlns:a16="http://schemas.microsoft.com/office/drawing/2014/main" id="{32066BBA-CF3A-9A47-8074-02E498B814BD}"/>
                </a:ext>
              </a:extLst>
            </p:cNvPr>
            <p:cNvGrpSpPr/>
            <p:nvPr/>
          </p:nvGrpSpPr>
          <p:grpSpPr>
            <a:xfrm>
              <a:off x="274319" y="17349288"/>
              <a:ext cx="14630400" cy="12479402"/>
              <a:chOff x="621569" y="8975442"/>
              <a:chExt cx="14630400" cy="12479402"/>
            </a:xfrm>
          </p:grpSpPr>
          <p:sp>
            <p:nvSpPr>
              <p:cNvPr id="1041" name="Rectangle 1040">
                <a:extLst>
                  <a:ext uri="{FF2B5EF4-FFF2-40B4-BE49-F238E27FC236}">
                    <a16:creationId xmlns:a16="http://schemas.microsoft.com/office/drawing/2014/main" id="{6113054A-D8FA-C349-8011-3C8E08523BBE}"/>
                  </a:ext>
                </a:extLst>
              </p:cNvPr>
              <p:cNvSpPr/>
              <p:nvPr/>
            </p:nvSpPr>
            <p:spPr>
              <a:xfrm>
                <a:off x="621569" y="8975442"/>
                <a:ext cx="14630400" cy="12479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375BCA10-28C2-224C-856A-5F39AFF0EAC4}"/>
                  </a:ext>
                </a:extLst>
              </p:cNvPr>
              <p:cNvPicPr>
                <a:picLocks noChangeAspect="1"/>
              </p:cNvPicPr>
              <p:nvPr/>
            </p:nvPicPr>
            <p:blipFill rotWithShape="1">
              <a:blip r:embed="rId7">
                <a:alphaModFix amt="36000"/>
                <a:extLst>
                  <a:ext uri="{BEBA8EAE-BF5A-486C-A8C5-ECC9F3942E4B}">
                    <a14:imgProps xmlns:a14="http://schemas.microsoft.com/office/drawing/2010/main">
                      <a14:imgLayer r:embed="rId8">
                        <a14:imgEffect>
                          <a14:saturation sat="0"/>
                        </a14:imgEffect>
                        <a14:imgEffect>
                          <a14:brightnessContrast bright="-64000"/>
                        </a14:imgEffect>
                      </a14:imgLayer>
                    </a14:imgProps>
                  </a:ext>
                </a:extLst>
              </a:blip>
              <a:srcRect l="21066"/>
              <a:stretch/>
            </p:blipFill>
            <p:spPr>
              <a:xfrm rot="21198037">
                <a:off x="8524173" y="11521450"/>
                <a:ext cx="6640863" cy="7439584"/>
              </a:xfrm>
              <a:prstGeom prst="rect">
                <a:avLst/>
              </a:prstGeom>
              <a:noFill/>
            </p:spPr>
          </p:pic>
          <p:cxnSp>
            <p:nvCxnSpPr>
              <p:cNvPr id="25" name="Straight Connector 24">
                <a:extLst>
                  <a:ext uri="{FF2B5EF4-FFF2-40B4-BE49-F238E27FC236}">
                    <a16:creationId xmlns:a16="http://schemas.microsoft.com/office/drawing/2014/main" id="{073BAE6D-A43D-424A-A535-71104FE43BEB}"/>
                  </a:ext>
                </a:extLst>
              </p:cNvPr>
              <p:cNvCxnSpPr>
                <a:cxnSpLocks/>
              </p:cNvCxnSpPr>
              <p:nvPr/>
            </p:nvCxnSpPr>
            <p:spPr>
              <a:xfrm>
                <a:off x="10476376" y="19134148"/>
                <a:ext cx="118493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94DD6E-5164-DC40-BAD1-4891F651F08A}"/>
                  </a:ext>
                </a:extLst>
              </p:cNvPr>
              <p:cNvSpPr txBox="1"/>
              <p:nvPr/>
            </p:nvSpPr>
            <p:spPr>
              <a:xfrm>
                <a:off x="10614291" y="19134148"/>
                <a:ext cx="1419594" cy="369332"/>
              </a:xfrm>
              <a:prstGeom prst="rect">
                <a:avLst/>
              </a:prstGeom>
              <a:noFill/>
            </p:spPr>
            <p:txBody>
              <a:bodyPr wrap="square" rtlCol="0">
                <a:spAutoFit/>
              </a:bodyPr>
              <a:lstStyle/>
              <a:p>
                <a:pPr algn="ctr"/>
                <a:r>
                  <a:rPr lang="en-US" dirty="0"/>
                  <a:t>1 km</a:t>
                </a:r>
              </a:p>
            </p:txBody>
          </p:sp>
          <p:grpSp>
            <p:nvGrpSpPr>
              <p:cNvPr id="27" name="Group 26">
                <a:extLst>
                  <a:ext uri="{FF2B5EF4-FFF2-40B4-BE49-F238E27FC236}">
                    <a16:creationId xmlns:a16="http://schemas.microsoft.com/office/drawing/2014/main" id="{7884CFE5-D294-C746-8508-133D1C7370E4}"/>
                  </a:ext>
                </a:extLst>
              </p:cNvPr>
              <p:cNvGrpSpPr/>
              <p:nvPr/>
            </p:nvGrpSpPr>
            <p:grpSpPr>
              <a:xfrm>
                <a:off x="7473680" y="14884136"/>
                <a:ext cx="4421009" cy="4108859"/>
                <a:chOff x="2240144" y="22578599"/>
                <a:chExt cx="4292449" cy="3989377"/>
              </a:xfrm>
            </p:grpSpPr>
            <p:pic>
              <p:nvPicPr>
                <p:cNvPr id="28" name="Picture 27">
                  <a:extLst>
                    <a:ext uri="{FF2B5EF4-FFF2-40B4-BE49-F238E27FC236}">
                      <a16:creationId xmlns:a16="http://schemas.microsoft.com/office/drawing/2014/main" id="{B77520A5-5B68-DF4F-B87B-14A9380F9D12}"/>
                    </a:ext>
                  </a:extLst>
                </p:cNvPr>
                <p:cNvPicPr>
                  <a:picLocks noChangeAspect="1"/>
                </p:cNvPicPr>
                <p:nvPr/>
              </p:nvPicPr>
              <p:blipFill rotWithShape="1">
                <a:blip r:embed="rId9"/>
                <a:srcRect l="27230" b="2610"/>
                <a:stretch/>
              </p:blipFill>
              <p:spPr>
                <a:xfrm>
                  <a:off x="3322784" y="22578599"/>
                  <a:ext cx="3209809" cy="3989377"/>
                </a:xfrm>
                <a:prstGeom prst="rect">
                  <a:avLst/>
                </a:prstGeom>
                <a:ln>
                  <a:noFill/>
                </a:ln>
              </p:spPr>
            </p:pic>
            <p:pic>
              <p:nvPicPr>
                <p:cNvPr id="29" name="Picture 28">
                  <a:extLst>
                    <a:ext uri="{FF2B5EF4-FFF2-40B4-BE49-F238E27FC236}">
                      <a16:creationId xmlns:a16="http://schemas.microsoft.com/office/drawing/2014/main" id="{889D32E0-8767-E342-8301-7B56DD9E0523}"/>
                    </a:ext>
                  </a:extLst>
                </p:cNvPr>
                <p:cNvPicPr>
                  <a:picLocks noChangeAspect="1"/>
                </p:cNvPicPr>
                <p:nvPr/>
              </p:nvPicPr>
              <p:blipFill rotWithShape="1">
                <a:blip r:embed="rId10"/>
                <a:srcRect t="-1" r="75455" b="2610"/>
                <a:stretch/>
              </p:blipFill>
              <p:spPr>
                <a:xfrm>
                  <a:off x="2240144" y="22578599"/>
                  <a:ext cx="1082640" cy="3989377"/>
                </a:xfrm>
                <a:prstGeom prst="rect">
                  <a:avLst/>
                </a:prstGeom>
                <a:ln>
                  <a:noFill/>
                </a:ln>
              </p:spPr>
            </p:pic>
            <p:sp>
              <p:nvSpPr>
                <p:cNvPr id="30" name="Freeform 29">
                  <a:extLst>
                    <a:ext uri="{FF2B5EF4-FFF2-40B4-BE49-F238E27FC236}">
                      <a16:creationId xmlns:a16="http://schemas.microsoft.com/office/drawing/2014/main" id="{3CB638A4-73FE-374F-A6BC-6906A77A3B24}"/>
                    </a:ext>
                  </a:extLst>
                </p:cNvPr>
                <p:cNvSpPr/>
                <p:nvPr/>
              </p:nvSpPr>
              <p:spPr>
                <a:xfrm>
                  <a:off x="2648076" y="25174575"/>
                  <a:ext cx="422275" cy="1184275"/>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0017082-198D-F14D-9FE2-3A3A29CB07AC}"/>
                    </a:ext>
                  </a:extLst>
                </p:cNvPr>
                <p:cNvSpPr/>
                <p:nvPr/>
              </p:nvSpPr>
              <p:spPr>
                <a:xfrm>
                  <a:off x="4755662" y="23044150"/>
                  <a:ext cx="1127739" cy="1638300"/>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a:extLst>
                  <a:ext uri="{FF2B5EF4-FFF2-40B4-BE49-F238E27FC236}">
                    <a16:creationId xmlns:a16="http://schemas.microsoft.com/office/drawing/2014/main" id="{464B84E0-36DA-CE48-AFC2-58CC186B3248}"/>
                  </a:ext>
                </a:extLst>
              </p:cNvPr>
              <p:cNvSpPr/>
              <p:nvPr/>
            </p:nvSpPr>
            <p:spPr>
              <a:xfrm>
                <a:off x="11894689" y="14876666"/>
                <a:ext cx="1763722" cy="4119824"/>
              </a:xfrm>
              <a:custGeom>
                <a:avLst/>
                <a:gdLst>
                  <a:gd name="connsiteX0" fmla="*/ 10048 w 1838848"/>
                  <a:gd name="connsiteY0" fmla="*/ 0 h 4119824"/>
                  <a:gd name="connsiteX1" fmla="*/ 0 w 1838848"/>
                  <a:gd name="connsiteY1" fmla="*/ 4119824 h 4119824"/>
                  <a:gd name="connsiteX2" fmla="*/ 1838848 w 1838848"/>
                  <a:gd name="connsiteY2" fmla="*/ 1577591 h 4119824"/>
                  <a:gd name="connsiteX3" fmla="*/ 10048 w 1838848"/>
                  <a:gd name="connsiteY3" fmla="*/ 0 h 4119824"/>
                </a:gdLst>
                <a:ahLst/>
                <a:cxnLst>
                  <a:cxn ang="0">
                    <a:pos x="connsiteX0" y="connsiteY0"/>
                  </a:cxn>
                  <a:cxn ang="0">
                    <a:pos x="connsiteX1" y="connsiteY1"/>
                  </a:cxn>
                  <a:cxn ang="0">
                    <a:pos x="connsiteX2" y="connsiteY2"/>
                  </a:cxn>
                  <a:cxn ang="0">
                    <a:pos x="connsiteX3" y="connsiteY3"/>
                  </a:cxn>
                </a:cxnLst>
                <a:rect l="l" t="t" r="r" b="b"/>
                <a:pathLst>
                  <a:path w="1838848" h="4119824">
                    <a:moveTo>
                      <a:pt x="10048" y="0"/>
                    </a:moveTo>
                    <a:cubicBezTo>
                      <a:pt x="6699" y="1373275"/>
                      <a:pt x="3349" y="2746549"/>
                      <a:pt x="0" y="4119824"/>
                    </a:cubicBezTo>
                    <a:lnTo>
                      <a:pt x="1838848" y="1577591"/>
                    </a:lnTo>
                    <a:lnTo>
                      <a:pt x="10048" y="0"/>
                    </a:lnTo>
                    <a:close/>
                  </a:path>
                </a:pathLst>
              </a:custGeom>
              <a:solidFill>
                <a:srgbClr val="2D75B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63F9AB-80C0-314D-A26A-A54C197B7C15}"/>
                  </a:ext>
                </a:extLst>
              </p:cNvPr>
              <p:cNvSpPr txBox="1"/>
              <p:nvPr/>
            </p:nvSpPr>
            <p:spPr>
              <a:xfrm>
                <a:off x="8062285" y="15012166"/>
                <a:ext cx="1909497" cy="954107"/>
              </a:xfrm>
              <a:prstGeom prst="rect">
                <a:avLst/>
              </a:prstGeom>
              <a:noFill/>
            </p:spPr>
            <p:txBody>
              <a:bodyPr wrap="none" rtlCol="0">
                <a:spAutoFit/>
              </a:bodyPr>
              <a:lstStyle/>
              <a:p>
                <a:r>
                  <a:rPr lang="en-US" sz="2800" dirty="0">
                    <a:solidFill>
                      <a:schemeClr val="bg1"/>
                    </a:solidFill>
                  </a:rPr>
                  <a:t>Beaverdam </a:t>
                </a:r>
              </a:p>
              <a:p>
                <a:r>
                  <a:rPr lang="en-US" sz="2800" dirty="0">
                    <a:solidFill>
                      <a:schemeClr val="bg1"/>
                    </a:solidFill>
                  </a:rPr>
                  <a:t>Reservoir</a:t>
                </a:r>
              </a:p>
            </p:txBody>
          </p:sp>
          <p:sp>
            <p:nvSpPr>
              <p:cNvPr id="34" name="TextBox 33">
                <a:extLst>
                  <a:ext uri="{FF2B5EF4-FFF2-40B4-BE49-F238E27FC236}">
                    <a16:creationId xmlns:a16="http://schemas.microsoft.com/office/drawing/2014/main" id="{97F13C72-031A-DA4C-82FB-54D28D08BFBF}"/>
                  </a:ext>
                </a:extLst>
              </p:cNvPr>
              <p:cNvSpPr txBox="1"/>
              <p:nvPr/>
            </p:nvSpPr>
            <p:spPr>
              <a:xfrm>
                <a:off x="8602448" y="17629125"/>
                <a:ext cx="2361592" cy="954107"/>
              </a:xfrm>
              <a:prstGeom prst="rect">
                <a:avLst/>
              </a:prstGeom>
              <a:noFill/>
            </p:spPr>
            <p:txBody>
              <a:bodyPr wrap="square" rtlCol="0">
                <a:spAutoFit/>
              </a:bodyPr>
              <a:lstStyle/>
              <a:p>
                <a:r>
                  <a:rPr lang="en-US" sz="2800" dirty="0">
                    <a:solidFill>
                      <a:schemeClr val="bg1"/>
                    </a:solidFill>
                  </a:rPr>
                  <a:t>Falling Creek Reservoir</a:t>
                </a:r>
              </a:p>
            </p:txBody>
          </p:sp>
          <p:sp>
            <p:nvSpPr>
              <p:cNvPr id="39" name="TextBox 38">
                <a:extLst>
                  <a:ext uri="{FF2B5EF4-FFF2-40B4-BE49-F238E27FC236}">
                    <a16:creationId xmlns:a16="http://schemas.microsoft.com/office/drawing/2014/main" id="{EB65916F-D931-ED4C-BD43-17CD3BB95A9F}"/>
                  </a:ext>
                </a:extLst>
              </p:cNvPr>
              <p:cNvSpPr txBox="1"/>
              <p:nvPr/>
            </p:nvSpPr>
            <p:spPr>
              <a:xfrm>
                <a:off x="860055" y="9052277"/>
                <a:ext cx="14231357" cy="2585323"/>
              </a:xfrm>
              <a:prstGeom prst="rect">
                <a:avLst/>
              </a:prstGeom>
              <a:noFill/>
            </p:spPr>
            <p:txBody>
              <a:bodyPr wrap="square" rtlCol="0">
                <a:spAutoFit/>
              </a:bodyPr>
              <a:lstStyle/>
              <a:p>
                <a:r>
                  <a:rPr lang="en-US" sz="5400" dirty="0"/>
                  <a:t>WHOLE-ECOSYSTEM OXYGENATION EXPERIMENTS HIGHLIGHT THE IMPACT OF ANOXIA ON IRON AND ORGANIC CARBON CLCYING</a:t>
                </a:r>
              </a:p>
            </p:txBody>
          </p:sp>
          <p:sp>
            <p:nvSpPr>
              <p:cNvPr id="40" name="Rectangle 39">
                <a:extLst>
                  <a:ext uri="{FF2B5EF4-FFF2-40B4-BE49-F238E27FC236}">
                    <a16:creationId xmlns:a16="http://schemas.microsoft.com/office/drawing/2014/main" id="{57803948-DF38-9343-8429-B82763C5095B}"/>
                  </a:ext>
                </a:extLst>
              </p:cNvPr>
              <p:cNvSpPr/>
              <p:nvPr/>
            </p:nvSpPr>
            <p:spPr>
              <a:xfrm>
                <a:off x="1407241" y="13431688"/>
                <a:ext cx="6284732" cy="5755422"/>
              </a:xfrm>
              <a:prstGeom prst="rect">
                <a:avLst/>
              </a:prstGeom>
            </p:spPr>
            <p:txBody>
              <a:bodyPr wrap="square">
                <a:spAutoFit/>
              </a:bodyPr>
              <a:lstStyle/>
              <a:p>
                <a:r>
                  <a:rPr lang="en-US" sz="4000" b="1" dirty="0"/>
                  <a:t>Falling Creek Reservoir (FCR)</a:t>
                </a:r>
              </a:p>
              <a:p>
                <a:pPr marL="914400" lvl="1" indent="-457200">
                  <a:buFont typeface="Arial" panose="020B0604020202020204" pitchFamily="34" charset="0"/>
                  <a:buChar char="•"/>
                </a:pPr>
                <a:r>
                  <a:rPr lang="en-US" sz="3200" dirty="0"/>
                  <a:t>Built in 1898</a:t>
                </a:r>
              </a:p>
              <a:p>
                <a:pPr marL="914400" lvl="1" indent="-457200">
                  <a:buFont typeface="Arial" panose="020B0604020202020204" pitchFamily="34" charset="0"/>
                  <a:buChar char="•"/>
                </a:pPr>
                <a:r>
                  <a:rPr lang="en-US" sz="3200" dirty="0"/>
                  <a:t>9.3 m max depth</a:t>
                </a:r>
              </a:p>
              <a:p>
                <a:pPr marL="914400" lvl="1" indent="-457200">
                  <a:buFont typeface="Arial" panose="020B0604020202020204" pitchFamily="34" charset="0"/>
                  <a:buChar char="•"/>
                </a:pPr>
                <a:r>
                  <a:rPr lang="en-US" sz="3200" dirty="0"/>
                  <a:t>Hypolimnetic oxygenation system has been operated since 2013, maintaining </a:t>
                </a:r>
                <a:r>
                  <a:rPr lang="en-US" sz="3200" dirty="0" err="1"/>
                  <a:t>oxic</a:t>
                </a:r>
                <a:r>
                  <a:rPr lang="en-US" sz="3200" dirty="0"/>
                  <a:t> conditions</a:t>
                </a:r>
              </a:p>
              <a:p>
                <a:r>
                  <a:rPr lang="en-US" sz="4000" b="1" dirty="0"/>
                  <a:t>Beaverdam Reservoir (BVR)</a:t>
                </a:r>
              </a:p>
              <a:p>
                <a:pPr marL="914400" lvl="1" indent="-457200">
                  <a:buFont typeface="Arial" panose="020B0604020202020204" pitchFamily="34" charset="0"/>
                  <a:buChar char="•"/>
                </a:pPr>
                <a:r>
                  <a:rPr lang="en-US" sz="3200" dirty="0"/>
                  <a:t>Built in 1872</a:t>
                </a:r>
              </a:p>
              <a:p>
                <a:pPr marL="914400" lvl="1" indent="-457200">
                  <a:buFont typeface="Arial" panose="020B0604020202020204" pitchFamily="34" charset="0"/>
                  <a:buChar char="•"/>
                </a:pPr>
                <a:r>
                  <a:rPr lang="en-US" sz="3200" dirty="0"/>
                  <a:t>11 m max depth</a:t>
                </a:r>
              </a:p>
              <a:p>
                <a:pPr marL="914400" lvl="1" indent="-457200">
                  <a:buFont typeface="Arial" panose="020B0604020202020204" pitchFamily="34" charset="0"/>
                  <a:buChar char="•"/>
                </a:pPr>
                <a:r>
                  <a:rPr lang="en-US" sz="3200" dirty="0"/>
                  <a:t>Reference reservoir	</a:t>
                </a:r>
              </a:p>
            </p:txBody>
          </p:sp>
          <p:pic>
            <p:nvPicPr>
              <p:cNvPr id="41" name="Picture 40">
                <a:extLst>
                  <a:ext uri="{FF2B5EF4-FFF2-40B4-BE49-F238E27FC236}">
                    <a16:creationId xmlns:a16="http://schemas.microsoft.com/office/drawing/2014/main" id="{BC986E11-0DD3-9949-8C27-64D1C0217EC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
                        </a14:imgEffect>
                        <a14:imgEffect>
                          <a14:brightnessContrast contrast="43000"/>
                        </a14:imgEffect>
                      </a14:imgLayer>
                    </a14:imgProps>
                  </a:ext>
                </a:extLst>
              </a:blip>
              <a:stretch>
                <a:fillRect/>
              </a:stretch>
            </p:blipFill>
            <p:spPr>
              <a:xfrm>
                <a:off x="4753178" y="19225461"/>
                <a:ext cx="4105155" cy="684193"/>
              </a:xfrm>
              <a:prstGeom prst="rect">
                <a:avLst/>
              </a:prstGeom>
            </p:spPr>
          </p:pic>
        </p:grpSp>
        <p:sp>
          <p:nvSpPr>
            <p:cNvPr id="1048" name="TextBox 1047">
              <a:extLst>
                <a:ext uri="{FF2B5EF4-FFF2-40B4-BE49-F238E27FC236}">
                  <a16:creationId xmlns:a16="http://schemas.microsoft.com/office/drawing/2014/main" id="{6A5BF37A-16D9-F64B-8B00-2C3A9582C0DD}"/>
                </a:ext>
              </a:extLst>
            </p:cNvPr>
            <p:cNvSpPr txBox="1"/>
            <p:nvPr/>
          </p:nvSpPr>
          <p:spPr>
            <a:xfrm>
              <a:off x="984914" y="20201434"/>
              <a:ext cx="13096846" cy="1569660"/>
            </a:xfrm>
            <a:prstGeom prst="rect">
              <a:avLst/>
            </a:prstGeom>
            <a:noFill/>
          </p:spPr>
          <p:txBody>
            <a:bodyPr wrap="square" rtlCol="0">
              <a:spAutoFit/>
            </a:bodyPr>
            <a:lstStyle/>
            <a:p>
              <a:r>
                <a:rPr lang="en-US" sz="3200" dirty="0"/>
                <a:t>Reservoirs are important sites for carbon processing, burying more carbon than oceans each year. Here, we used whole-ecosystem experiments to test the sensitivity of Fe-OC to changing oxygen levels in two reservoirs:</a:t>
              </a:r>
              <a:endParaRPr lang="en-US" sz="8000" dirty="0"/>
            </a:p>
          </p:txBody>
        </p:sp>
      </p:grpSp>
      <p:sp>
        <p:nvSpPr>
          <p:cNvPr id="125" name="TextBox 124">
            <a:extLst>
              <a:ext uri="{FF2B5EF4-FFF2-40B4-BE49-F238E27FC236}">
                <a16:creationId xmlns:a16="http://schemas.microsoft.com/office/drawing/2014/main" id="{21450D8A-AB3C-EF4E-9346-5978D82D3BCC}"/>
              </a:ext>
            </a:extLst>
          </p:cNvPr>
          <p:cNvSpPr txBox="1"/>
          <p:nvPr/>
        </p:nvSpPr>
        <p:spPr>
          <a:xfrm>
            <a:off x="28544350" y="8506738"/>
            <a:ext cx="5412349" cy="4031873"/>
          </a:xfrm>
          <a:prstGeom prst="rect">
            <a:avLst/>
          </a:prstGeom>
          <a:solidFill>
            <a:schemeClr val="tx2">
              <a:lumMod val="50000"/>
            </a:schemeClr>
          </a:solidFill>
          <a:ln>
            <a:noFill/>
          </a:ln>
        </p:spPr>
        <p:txBody>
          <a:bodyPr wrap="square" rtlCol="0">
            <a:spAutoFit/>
          </a:bodyPr>
          <a:lstStyle/>
          <a:p>
            <a:r>
              <a:rPr lang="en-US" sz="3200" dirty="0">
                <a:solidFill>
                  <a:schemeClr val="bg1"/>
                </a:solidFill>
              </a:rPr>
              <a:t>To more precisely understand the role of iron in carbon sequestration under variable oxygen conditions, we performed a controlled laboratory experiment using sediment and hypolimnetic water from FCR. </a:t>
            </a:r>
          </a:p>
        </p:txBody>
      </p:sp>
      <p:sp>
        <p:nvSpPr>
          <p:cNvPr id="126" name="TextBox 125">
            <a:extLst>
              <a:ext uri="{FF2B5EF4-FFF2-40B4-BE49-F238E27FC236}">
                <a16:creationId xmlns:a16="http://schemas.microsoft.com/office/drawing/2014/main" id="{D8264984-D428-EF4F-AADE-ECCFB91460E9}"/>
              </a:ext>
            </a:extLst>
          </p:cNvPr>
          <p:cNvSpPr txBox="1"/>
          <p:nvPr/>
        </p:nvSpPr>
        <p:spPr>
          <a:xfrm>
            <a:off x="28783105" y="25770253"/>
            <a:ext cx="12673339" cy="1200329"/>
          </a:xfrm>
          <a:prstGeom prst="rect">
            <a:avLst/>
          </a:prstGeom>
          <a:noFill/>
        </p:spPr>
        <p:txBody>
          <a:bodyPr wrap="square" rtlCol="0">
            <a:spAutoFit/>
          </a:bodyPr>
          <a:lstStyle/>
          <a:p>
            <a:r>
              <a:rPr lang="en-US" sz="2400" dirty="0">
                <a:solidFill>
                  <a:sysClr val="windowText" lastClr="000000"/>
                </a:solidFill>
              </a:rPr>
              <a:t>Figure 4: Dissolved oxygen (top), total iron (middle), and dissolved organic carbon (DOC; bottom) concentrations in each of four oxygen treatments. Vertical line indicates the date upon which the oxygen condition was changed for “Anoxic to </a:t>
            </a:r>
            <a:r>
              <a:rPr lang="en-US" sz="2400" dirty="0" err="1">
                <a:solidFill>
                  <a:sysClr val="windowText" lastClr="000000"/>
                </a:solidFill>
              </a:rPr>
              <a:t>oxic</a:t>
            </a:r>
            <a:r>
              <a:rPr lang="en-US" sz="2400" dirty="0">
                <a:solidFill>
                  <a:sysClr val="windowText" lastClr="000000"/>
                </a:solidFill>
              </a:rPr>
              <a:t>” and “</a:t>
            </a:r>
            <a:r>
              <a:rPr lang="en-US" sz="2400" dirty="0" err="1">
                <a:solidFill>
                  <a:sysClr val="windowText" lastClr="000000"/>
                </a:solidFill>
              </a:rPr>
              <a:t>Oxic</a:t>
            </a:r>
            <a:r>
              <a:rPr lang="en-US" sz="2400" dirty="0">
                <a:solidFill>
                  <a:sysClr val="windowText" lastClr="000000"/>
                </a:solidFill>
              </a:rPr>
              <a:t> to anoxic” treatments. </a:t>
            </a:r>
          </a:p>
        </p:txBody>
      </p:sp>
      <p:sp>
        <p:nvSpPr>
          <p:cNvPr id="1036" name="TextBox 1035">
            <a:extLst>
              <a:ext uri="{FF2B5EF4-FFF2-40B4-BE49-F238E27FC236}">
                <a16:creationId xmlns:a16="http://schemas.microsoft.com/office/drawing/2014/main" id="{161269B2-3BF6-F44D-8063-CD9DD03ECD32}"/>
              </a:ext>
            </a:extLst>
          </p:cNvPr>
          <p:cNvSpPr txBox="1"/>
          <p:nvPr/>
        </p:nvSpPr>
        <p:spPr>
          <a:xfrm>
            <a:off x="28307391" y="5726465"/>
            <a:ext cx="13979417" cy="2585323"/>
          </a:xfrm>
          <a:prstGeom prst="rect">
            <a:avLst/>
          </a:prstGeom>
          <a:noFill/>
          <a:ln>
            <a:noFill/>
          </a:ln>
        </p:spPr>
        <p:txBody>
          <a:bodyPr wrap="square" rtlCol="0">
            <a:spAutoFit/>
          </a:bodyPr>
          <a:lstStyle/>
          <a:p>
            <a:r>
              <a:rPr lang="en-US" sz="5400" dirty="0">
                <a:solidFill>
                  <a:schemeClr val="bg1"/>
                </a:solidFill>
              </a:rPr>
              <a:t>MICROCOSM EXPERIMENT ISOLATES MECHANISM DRIVING SHORT-TERM CHANGES IN DISSOVED IRON AND ORGANIC CARBON </a:t>
            </a:r>
          </a:p>
        </p:txBody>
      </p:sp>
      <p:sp>
        <p:nvSpPr>
          <p:cNvPr id="1059" name="TextBox 1058">
            <a:extLst>
              <a:ext uri="{FF2B5EF4-FFF2-40B4-BE49-F238E27FC236}">
                <a16:creationId xmlns:a16="http://schemas.microsoft.com/office/drawing/2014/main" id="{D99FDAEF-48A4-C841-BB41-5FFF0284C22A}"/>
              </a:ext>
            </a:extLst>
          </p:cNvPr>
          <p:cNvSpPr txBox="1"/>
          <p:nvPr/>
        </p:nvSpPr>
        <p:spPr>
          <a:xfrm>
            <a:off x="10878803" y="25931417"/>
            <a:ext cx="3770837" cy="3785652"/>
          </a:xfrm>
          <a:prstGeom prst="rect">
            <a:avLst/>
          </a:prstGeom>
          <a:noFill/>
        </p:spPr>
        <p:txBody>
          <a:bodyPr wrap="square" rtlCol="0">
            <a:spAutoFit/>
          </a:bodyPr>
          <a:lstStyle/>
          <a:p>
            <a:r>
              <a:rPr lang="en-US" sz="2400" dirty="0"/>
              <a:t>Figure 1: Heatmap of dissolved oxygen concentrations in BVR and FCR throughout the stratified period of 2019. Points indicate sampling dates. Lines indicate activation and deactivation of the oxygenation system in FCR. </a:t>
            </a:r>
          </a:p>
        </p:txBody>
      </p:sp>
      <p:sp>
        <p:nvSpPr>
          <p:cNvPr id="128" name="TextBox 127">
            <a:extLst>
              <a:ext uri="{FF2B5EF4-FFF2-40B4-BE49-F238E27FC236}">
                <a16:creationId xmlns:a16="http://schemas.microsoft.com/office/drawing/2014/main" id="{7F2D7DCE-2EAE-8B46-8832-93BFF051B79C}"/>
              </a:ext>
            </a:extLst>
          </p:cNvPr>
          <p:cNvSpPr txBox="1"/>
          <p:nvPr/>
        </p:nvSpPr>
        <p:spPr>
          <a:xfrm>
            <a:off x="28545100" y="13062168"/>
            <a:ext cx="13856663" cy="1938992"/>
          </a:xfrm>
          <a:prstGeom prst="rect">
            <a:avLst/>
          </a:prstGeom>
          <a:noFill/>
          <a:ln>
            <a:noFill/>
          </a:ln>
        </p:spPr>
        <p:txBody>
          <a:bodyPr wrap="square" rtlCol="0">
            <a:spAutoFit/>
          </a:bodyPr>
          <a:lstStyle/>
          <a:p>
            <a:r>
              <a:rPr lang="en-US" sz="4000" dirty="0">
                <a:solidFill>
                  <a:schemeClr val="bg1"/>
                </a:solidFill>
              </a:rPr>
              <a:t>Both iron and carbon showed clear responses to oxygen treatments. However, the pattern of response varied between variables. Data on iron-bound organic carbon are forthcoming.</a:t>
            </a:r>
          </a:p>
        </p:txBody>
      </p:sp>
      <p:sp>
        <p:nvSpPr>
          <p:cNvPr id="143" name="TextBox 142">
            <a:extLst>
              <a:ext uri="{FF2B5EF4-FFF2-40B4-BE49-F238E27FC236}">
                <a16:creationId xmlns:a16="http://schemas.microsoft.com/office/drawing/2014/main" id="{EF347C3D-5B64-A146-AAC3-8568BEF4AF78}"/>
              </a:ext>
            </a:extLst>
          </p:cNvPr>
          <p:cNvSpPr txBox="1"/>
          <p:nvPr/>
        </p:nvSpPr>
        <p:spPr>
          <a:xfrm>
            <a:off x="28173364" y="27486881"/>
            <a:ext cx="3017730" cy="707886"/>
          </a:xfrm>
          <a:prstGeom prst="rect">
            <a:avLst/>
          </a:prstGeom>
          <a:noFill/>
          <a:ln>
            <a:noFill/>
          </a:ln>
        </p:spPr>
        <p:txBody>
          <a:bodyPr wrap="square" rtlCol="0">
            <a:spAutoFit/>
          </a:bodyPr>
          <a:lstStyle/>
          <a:p>
            <a:pPr algn="r"/>
            <a:r>
              <a:rPr lang="en-US" sz="4000" dirty="0">
                <a:solidFill>
                  <a:schemeClr val="bg1"/>
                </a:solidFill>
              </a:rPr>
              <a:t>REFERENCES</a:t>
            </a:r>
          </a:p>
        </p:txBody>
      </p:sp>
      <p:sp>
        <p:nvSpPr>
          <p:cNvPr id="1060" name="TextBox 1059">
            <a:extLst>
              <a:ext uri="{FF2B5EF4-FFF2-40B4-BE49-F238E27FC236}">
                <a16:creationId xmlns:a16="http://schemas.microsoft.com/office/drawing/2014/main" id="{2915381A-491E-2845-A6FD-FA5BC6F7A87E}"/>
              </a:ext>
            </a:extLst>
          </p:cNvPr>
          <p:cNvSpPr txBox="1"/>
          <p:nvPr/>
        </p:nvSpPr>
        <p:spPr>
          <a:xfrm>
            <a:off x="478877" y="23713186"/>
            <a:ext cx="13602883" cy="1323439"/>
          </a:xfrm>
          <a:prstGeom prst="rect">
            <a:avLst/>
          </a:prstGeom>
          <a:noFill/>
        </p:spPr>
        <p:txBody>
          <a:bodyPr wrap="square" rtlCol="0">
            <a:spAutoFit/>
          </a:bodyPr>
          <a:lstStyle/>
          <a:p>
            <a:r>
              <a:rPr lang="en-US" sz="4000" dirty="0"/>
              <a:t>Whole-ecosystem oxygenation experiments successfully increased oxygen concentrations in FCR, relative to BVR.</a:t>
            </a:r>
          </a:p>
        </p:txBody>
      </p:sp>
      <p:sp>
        <p:nvSpPr>
          <p:cNvPr id="3" name="TextBox 2">
            <a:extLst>
              <a:ext uri="{FF2B5EF4-FFF2-40B4-BE49-F238E27FC236}">
                <a16:creationId xmlns:a16="http://schemas.microsoft.com/office/drawing/2014/main" id="{A65D7D94-9784-2243-9075-CD73BA05EE60}"/>
              </a:ext>
            </a:extLst>
          </p:cNvPr>
          <p:cNvSpPr txBox="1"/>
          <p:nvPr/>
        </p:nvSpPr>
        <p:spPr>
          <a:xfrm>
            <a:off x="28434125" y="28182480"/>
            <a:ext cx="14219574" cy="1477328"/>
          </a:xfrm>
          <a:prstGeom prst="rect">
            <a:avLst/>
          </a:prstGeom>
          <a:noFill/>
        </p:spPr>
        <p:txBody>
          <a:bodyPr wrap="square" rtlCol="0">
            <a:spAutoFit/>
          </a:bodyPr>
          <a:lstStyle/>
          <a:p>
            <a:r>
              <a:rPr lang="en-US" baseline="30000" dirty="0">
                <a:solidFill>
                  <a:schemeClr val="bg1"/>
                </a:solidFill>
              </a:rPr>
              <a:t>1 </a:t>
            </a:r>
            <a:r>
              <a:rPr lang="en-US" dirty="0">
                <a:solidFill>
                  <a:schemeClr val="bg1"/>
                </a:solidFill>
              </a:rPr>
              <a:t>Lalonde, K., A. </a:t>
            </a:r>
            <a:r>
              <a:rPr lang="en-US" dirty="0" err="1">
                <a:solidFill>
                  <a:schemeClr val="bg1"/>
                </a:solidFill>
              </a:rPr>
              <a:t>Mucci</a:t>
            </a:r>
            <a:r>
              <a:rPr lang="en-US" dirty="0">
                <a:solidFill>
                  <a:schemeClr val="bg1"/>
                </a:solidFill>
              </a:rPr>
              <a:t>, A. Ouellet, and Y. </a:t>
            </a:r>
            <a:r>
              <a:rPr lang="en-US" dirty="0" err="1">
                <a:solidFill>
                  <a:schemeClr val="bg1"/>
                </a:solidFill>
              </a:rPr>
              <a:t>Gélinas</a:t>
            </a:r>
            <a:r>
              <a:rPr lang="en-US" dirty="0">
                <a:solidFill>
                  <a:schemeClr val="bg1"/>
                </a:solidFill>
              </a:rPr>
              <a:t>. 2012. Preservation of organic matter in sediments promoted by iron. Nature 483: 198–200.</a:t>
            </a:r>
          </a:p>
          <a:p>
            <a:r>
              <a:rPr lang="en-US" baseline="30000" dirty="0">
                <a:solidFill>
                  <a:schemeClr val="bg1"/>
                </a:solidFill>
              </a:rPr>
              <a:t>2 </a:t>
            </a:r>
            <a:r>
              <a:rPr lang="en-US" dirty="0">
                <a:solidFill>
                  <a:schemeClr val="bg1"/>
                </a:solidFill>
              </a:rPr>
              <a:t>Peter, S., O. </a:t>
            </a:r>
            <a:r>
              <a:rPr lang="en-US" dirty="0" err="1">
                <a:solidFill>
                  <a:schemeClr val="bg1"/>
                </a:solidFill>
              </a:rPr>
              <a:t>Agstam</a:t>
            </a:r>
            <a:r>
              <a:rPr lang="en-US" dirty="0">
                <a:solidFill>
                  <a:schemeClr val="bg1"/>
                </a:solidFill>
              </a:rPr>
              <a:t>, and S. Sobek. 2017. Widespread release of dissolved organic carbon from anoxic boreal lake sediments. Inland Waters 7: 151–163.</a:t>
            </a:r>
          </a:p>
          <a:p>
            <a:r>
              <a:rPr lang="en-US" baseline="30000" dirty="0">
                <a:solidFill>
                  <a:schemeClr val="bg1"/>
                </a:solidFill>
              </a:rPr>
              <a:t>3 </a:t>
            </a:r>
            <a:r>
              <a:rPr lang="en-US" dirty="0">
                <a:solidFill>
                  <a:schemeClr val="bg1"/>
                </a:solidFill>
              </a:rPr>
              <a:t>Peter, S., and S. Sobek. 2018. High variability in iron-bound organic carbon among five boreal lake </a:t>
            </a:r>
          </a:p>
          <a:p>
            <a:r>
              <a:rPr lang="en-US" dirty="0">
                <a:solidFill>
                  <a:schemeClr val="bg1"/>
                </a:solidFill>
              </a:rPr>
              <a:t>sediments. Biogeochemistry 139: 19–29. </a:t>
            </a:r>
          </a:p>
        </p:txBody>
      </p:sp>
      <p:grpSp>
        <p:nvGrpSpPr>
          <p:cNvPr id="16" name="Group 15">
            <a:extLst>
              <a:ext uri="{FF2B5EF4-FFF2-40B4-BE49-F238E27FC236}">
                <a16:creationId xmlns:a16="http://schemas.microsoft.com/office/drawing/2014/main" id="{9A473A8A-E04F-3342-9BDE-3FBD488CB2D0}"/>
              </a:ext>
            </a:extLst>
          </p:cNvPr>
          <p:cNvGrpSpPr/>
          <p:nvPr/>
        </p:nvGrpSpPr>
        <p:grpSpPr>
          <a:xfrm>
            <a:off x="33821066" y="8594209"/>
            <a:ext cx="8465742" cy="3954229"/>
            <a:chOff x="34064804" y="6602118"/>
            <a:chExt cx="8465742" cy="3954229"/>
          </a:xfrm>
        </p:grpSpPr>
        <p:pic>
          <p:nvPicPr>
            <p:cNvPr id="13" name="Picture 12" descr="A group of jars with food in them&#10;&#10;Description automatically generated with low confidence">
              <a:extLst>
                <a:ext uri="{FF2B5EF4-FFF2-40B4-BE49-F238E27FC236}">
                  <a16:creationId xmlns:a16="http://schemas.microsoft.com/office/drawing/2014/main" id="{C136B2AF-747D-B343-86C2-1BB59A37462F}"/>
                </a:ext>
              </a:extLst>
            </p:cNvPr>
            <p:cNvPicPr>
              <a:picLocks noChangeAspect="1"/>
            </p:cNvPicPr>
            <p:nvPr/>
          </p:nvPicPr>
          <p:blipFill rotWithShape="1">
            <a:blip r:embed="rId13"/>
            <a:srcRect t="16577" b="19220"/>
            <a:stretch/>
          </p:blipFill>
          <p:spPr>
            <a:xfrm>
              <a:off x="34064804" y="6602118"/>
              <a:ext cx="8465742" cy="3954229"/>
            </a:xfrm>
            <a:prstGeom prst="rect">
              <a:avLst/>
            </a:prstGeom>
          </p:spPr>
        </p:pic>
        <p:sp>
          <p:nvSpPr>
            <p:cNvPr id="15" name="TextBox 14">
              <a:extLst>
                <a:ext uri="{FF2B5EF4-FFF2-40B4-BE49-F238E27FC236}">
                  <a16:creationId xmlns:a16="http://schemas.microsoft.com/office/drawing/2014/main" id="{F0CC3B36-5D8C-8140-82DD-036C8BDF82B5}"/>
                </a:ext>
              </a:extLst>
            </p:cNvPr>
            <p:cNvSpPr txBox="1"/>
            <p:nvPr/>
          </p:nvSpPr>
          <p:spPr>
            <a:xfrm>
              <a:off x="34293359" y="9689870"/>
              <a:ext cx="989886" cy="646331"/>
            </a:xfrm>
            <a:prstGeom prst="rect">
              <a:avLst/>
            </a:prstGeom>
            <a:noFill/>
          </p:spPr>
          <p:txBody>
            <a:bodyPr wrap="none" rtlCol="0">
              <a:spAutoFit/>
            </a:bodyPr>
            <a:lstStyle/>
            <a:p>
              <a:r>
                <a:rPr lang="en-US" sz="3600" dirty="0" err="1"/>
                <a:t>Oxic</a:t>
              </a:r>
              <a:endParaRPr lang="en-US" sz="3600" dirty="0"/>
            </a:p>
          </p:txBody>
        </p:sp>
        <p:sp>
          <p:nvSpPr>
            <p:cNvPr id="73" name="TextBox 72">
              <a:extLst>
                <a:ext uri="{FF2B5EF4-FFF2-40B4-BE49-F238E27FC236}">
                  <a16:creationId xmlns:a16="http://schemas.microsoft.com/office/drawing/2014/main" id="{D293E024-5441-744F-AFE7-A39DDAF328E2}"/>
                </a:ext>
              </a:extLst>
            </p:cNvPr>
            <p:cNvSpPr txBox="1"/>
            <p:nvPr/>
          </p:nvSpPr>
          <p:spPr>
            <a:xfrm>
              <a:off x="40881439" y="9671102"/>
              <a:ext cx="1430776" cy="646331"/>
            </a:xfrm>
            <a:prstGeom prst="rect">
              <a:avLst/>
            </a:prstGeom>
            <a:noFill/>
          </p:spPr>
          <p:txBody>
            <a:bodyPr wrap="none" rtlCol="0">
              <a:spAutoFit/>
            </a:bodyPr>
            <a:lstStyle/>
            <a:p>
              <a:r>
                <a:rPr lang="en-US" sz="3600" dirty="0"/>
                <a:t>Anoxic</a:t>
              </a:r>
            </a:p>
          </p:txBody>
        </p:sp>
      </p:grpSp>
      <p:cxnSp>
        <p:nvCxnSpPr>
          <p:cNvPr id="1051" name="Straight Connector 1050">
            <a:extLst>
              <a:ext uri="{FF2B5EF4-FFF2-40B4-BE49-F238E27FC236}">
                <a16:creationId xmlns:a16="http://schemas.microsoft.com/office/drawing/2014/main" id="{8165498D-09B6-B14E-B7D1-5A57FCD78FA3}"/>
              </a:ext>
            </a:extLst>
          </p:cNvPr>
          <p:cNvCxnSpPr>
            <a:cxnSpLocks/>
          </p:cNvCxnSpPr>
          <p:nvPr/>
        </p:nvCxnSpPr>
        <p:spPr>
          <a:xfrm flipH="1">
            <a:off x="1" y="5131923"/>
            <a:ext cx="42857521" cy="0"/>
          </a:xfrm>
          <a:prstGeom prst="line">
            <a:avLst/>
          </a:prstGeom>
          <a:ln w="2540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D615DD6E-B9EB-8841-B71D-393E48192574}"/>
              </a:ext>
            </a:extLst>
          </p:cNvPr>
          <p:cNvSpPr/>
          <p:nvPr/>
        </p:nvSpPr>
        <p:spPr>
          <a:xfrm>
            <a:off x="273217" y="5486400"/>
            <a:ext cx="1463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TextBox 1044">
            <a:extLst>
              <a:ext uri="{FF2B5EF4-FFF2-40B4-BE49-F238E27FC236}">
                <a16:creationId xmlns:a16="http://schemas.microsoft.com/office/drawing/2014/main" id="{5387B6BE-342A-8741-BC3B-6822E9D4ED13}"/>
              </a:ext>
            </a:extLst>
          </p:cNvPr>
          <p:cNvSpPr txBox="1"/>
          <p:nvPr/>
        </p:nvSpPr>
        <p:spPr>
          <a:xfrm>
            <a:off x="348751" y="6590918"/>
            <a:ext cx="14450890" cy="5724644"/>
          </a:xfrm>
          <a:prstGeom prst="rect">
            <a:avLst/>
          </a:prstGeom>
          <a:noFill/>
        </p:spPr>
        <p:txBody>
          <a:bodyPr wrap="square" lIns="91440" tIns="274320" rIns="91440" bIns="274320" rtlCol="0">
            <a:spAutoFit/>
          </a:bodyPr>
          <a:lstStyle/>
          <a:p>
            <a:pPr marL="857250" indent="-857250">
              <a:buFont typeface="Arial" panose="020B0604020202020204" pitchFamily="34" charset="0"/>
              <a:buChar char="•"/>
            </a:pPr>
            <a:r>
              <a:rPr lang="en-US" sz="4800" dirty="0"/>
              <a:t>Associations between iron (Fe) and organic carbon (OC) play a critical role in marine carbon burial</a:t>
            </a:r>
            <a:r>
              <a:rPr lang="en-US" sz="4800" baseline="30000" dirty="0"/>
              <a:t>1</a:t>
            </a:r>
            <a:endParaRPr lang="en-US" sz="4800" dirty="0"/>
          </a:p>
          <a:p>
            <a:pPr marL="857250" indent="-857250">
              <a:buFont typeface="Arial" panose="020B0604020202020204" pitchFamily="34" charset="0"/>
              <a:buChar char="•"/>
            </a:pPr>
            <a:r>
              <a:rPr lang="en-US" sz="4800" dirty="0"/>
              <a:t>The importance of these associations in freshwater sediment is poorly understood</a:t>
            </a:r>
            <a:r>
              <a:rPr lang="en-US" sz="4800" baseline="30000" dirty="0"/>
              <a:t>2, 3</a:t>
            </a:r>
            <a:endParaRPr lang="en-US" sz="4800" dirty="0"/>
          </a:p>
          <a:p>
            <a:pPr marL="857250" indent="-857250">
              <a:buFont typeface="Arial" panose="020B0604020202020204" pitchFamily="34" charset="0"/>
              <a:buChar char="•"/>
            </a:pPr>
            <a:r>
              <a:rPr lang="en-US" sz="4800" dirty="0"/>
              <a:t>Better quantifying Fe-OC dynamics under varying oxygen conditions would help predict carbon cycling in the face of global change.</a:t>
            </a:r>
          </a:p>
        </p:txBody>
      </p:sp>
      <p:grpSp>
        <p:nvGrpSpPr>
          <p:cNvPr id="1056" name="Group 1055">
            <a:extLst>
              <a:ext uri="{FF2B5EF4-FFF2-40B4-BE49-F238E27FC236}">
                <a16:creationId xmlns:a16="http://schemas.microsoft.com/office/drawing/2014/main" id="{4CD66E02-0D39-1A41-93B5-8A7690FBDC90}"/>
              </a:ext>
            </a:extLst>
          </p:cNvPr>
          <p:cNvGrpSpPr/>
          <p:nvPr/>
        </p:nvGrpSpPr>
        <p:grpSpPr>
          <a:xfrm>
            <a:off x="568284" y="370876"/>
            <a:ext cx="4995900" cy="6278920"/>
            <a:chOff x="248244" y="370876"/>
            <a:chExt cx="4995900" cy="6278920"/>
          </a:xfrm>
        </p:grpSpPr>
        <p:sp>
          <p:nvSpPr>
            <p:cNvPr id="1055" name="Rectangle 1054">
              <a:extLst>
                <a:ext uri="{FF2B5EF4-FFF2-40B4-BE49-F238E27FC236}">
                  <a16:creationId xmlns:a16="http://schemas.microsoft.com/office/drawing/2014/main" id="{FA10BAF4-A34B-BB41-8359-23F7B4DEDB9C}"/>
                </a:ext>
              </a:extLst>
            </p:cNvPr>
            <p:cNvSpPr/>
            <p:nvPr/>
          </p:nvSpPr>
          <p:spPr>
            <a:xfrm>
              <a:off x="248244" y="370876"/>
              <a:ext cx="4995900" cy="627892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C7C20180-B46D-4540-B3C5-BC87B2D26AFC}"/>
                </a:ext>
              </a:extLst>
            </p:cNvPr>
            <p:cNvSpPr/>
            <p:nvPr/>
          </p:nvSpPr>
          <p:spPr>
            <a:xfrm>
              <a:off x="922420" y="4731433"/>
              <a:ext cx="3724228" cy="1617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4BEE4B3-DCD9-4342-AC9C-91528027F7F3}"/>
                </a:ext>
              </a:extLst>
            </p:cNvPr>
            <p:cNvSpPr txBox="1"/>
            <p:nvPr/>
          </p:nvSpPr>
          <p:spPr>
            <a:xfrm>
              <a:off x="1083804" y="4988691"/>
              <a:ext cx="3324779" cy="1077218"/>
            </a:xfrm>
            <a:prstGeom prst="rect">
              <a:avLst/>
            </a:prstGeom>
            <a:noFill/>
          </p:spPr>
          <p:txBody>
            <a:bodyPr wrap="square" rtlCol="0">
              <a:spAutoFit/>
            </a:bodyPr>
            <a:lstStyle/>
            <a:p>
              <a:r>
                <a:rPr lang="en-US" sz="3200" dirty="0" err="1"/>
                <a:t>aslewis@vt.edu</a:t>
              </a:r>
              <a:endParaRPr lang="en-US" sz="3200" dirty="0"/>
            </a:p>
            <a:p>
              <a:r>
                <a:rPr lang="en-US" sz="3200" dirty="0"/>
                <a:t>@lewis_lakes</a:t>
              </a:r>
            </a:p>
          </p:txBody>
        </p:sp>
        <p:pic>
          <p:nvPicPr>
            <p:cNvPr id="37" name="Picture 36" descr="A picture containing outdoor, water, sky, person&#10;&#10;Description automatically generated">
              <a:extLst>
                <a:ext uri="{FF2B5EF4-FFF2-40B4-BE49-F238E27FC236}">
                  <a16:creationId xmlns:a16="http://schemas.microsoft.com/office/drawing/2014/main" id="{00F82C72-60AE-BD4B-9DCB-B51A301924A1}"/>
                </a:ext>
              </a:extLst>
            </p:cNvPr>
            <p:cNvPicPr>
              <a:picLocks noChangeAspect="1"/>
            </p:cNvPicPr>
            <p:nvPr/>
          </p:nvPicPr>
          <p:blipFill>
            <a:blip r:embed="rId14"/>
            <a:stretch>
              <a:fillRect/>
            </a:stretch>
          </p:blipFill>
          <p:spPr>
            <a:xfrm>
              <a:off x="940509" y="675013"/>
              <a:ext cx="3689206" cy="4056419"/>
            </a:xfrm>
            <a:prstGeom prst="rect">
              <a:avLst/>
            </a:prstGeom>
            <a:ln>
              <a:solidFill>
                <a:schemeClr val="bg1"/>
              </a:solidFill>
            </a:ln>
          </p:spPr>
        </p:pic>
      </p:grpSp>
      <p:sp>
        <p:nvSpPr>
          <p:cNvPr id="19" name="TextBox 18">
            <a:extLst>
              <a:ext uri="{FF2B5EF4-FFF2-40B4-BE49-F238E27FC236}">
                <a16:creationId xmlns:a16="http://schemas.microsoft.com/office/drawing/2014/main" id="{7C33CCD0-F1F2-B149-9F4D-FC0DC083739A}"/>
              </a:ext>
            </a:extLst>
          </p:cNvPr>
          <p:cNvSpPr txBox="1"/>
          <p:nvPr/>
        </p:nvSpPr>
        <p:spPr>
          <a:xfrm>
            <a:off x="5862581" y="321146"/>
            <a:ext cx="33211508" cy="2554545"/>
          </a:xfrm>
          <a:prstGeom prst="rect">
            <a:avLst/>
          </a:prstGeom>
          <a:noFill/>
        </p:spPr>
        <p:txBody>
          <a:bodyPr wrap="square" rtlCol="0">
            <a:spAutoFit/>
          </a:bodyPr>
          <a:lstStyle/>
          <a:p>
            <a:r>
              <a:rPr lang="en-US" sz="8000" dirty="0"/>
              <a:t>High levels of iron-bound organic carbon correspond to multi-annual oxygenation history in two reservoirs</a:t>
            </a:r>
          </a:p>
        </p:txBody>
      </p:sp>
      <p:sp>
        <p:nvSpPr>
          <p:cNvPr id="20" name="TextBox 19">
            <a:extLst>
              <a:ext uri="{FF2B5EF4-FFF2-40B4-BE49-F238E27FC236}">
                <a16:creationId xmlns:a16="http://schemas.microsoft.com/office/drawing/2014/main" id="{EFD5CEF8-10F4-594C-81B7-D9B032AB0C6E}"/>
              </a:ext>
            </a:extLst>
          </p:cNvPr>
          <p:cNvSpPr txBox="1"/>
          <p:nvPr/>
        </p:nvSpPr>
        <p:spPr>
          <a:xfrm>
            <a:off x="6577021" y="2735545"/>
            <a:ext cx="29649720" cy="1692771"/>
          </a:xfrm>
          <a:prstGeom prst="rect">
            <a:avLst/>
          </a:prstGeom>
          <a:noFill/>
        </p:spPr>
        <p:txBody>
          <a:bodyPr wrap="none" rtlCol="0">
            <a:spAutoFit/>
          </a:bodyPr>
          <a:lstStyle/>
          <a:p>
            <a:r>
              <a:rPr lang="en-US" sz="4800" dirty="0"/>
              <a:t>Abigail S. L. Lewis</a:t>
            </a:r>
            <a:r>
              <a:rPr lang="en-US" sz="4800" baseline="30000" dirty="0"/>
              <a:t>1</a:t>
            </a:r>
            <a:r>
              <a:rPr lang="en-US" sz="4800" dirty="0"/>
              <a:t>, B. R. Niederlehner</a:t>
            </a:r>
            <a:r>
              <a:rPr lang="en-US" sz="4800" baseline="30000" dirty="0"/>
              <a:t>1</a:t>
            </a:r>
            <a:r>
              <a:rPr lang="en-US" sz="4800" dirty="0"/>
              <a:t>, Arpita Das</a:t>
            </a:r>
            <a:r>
              <a:rPr lang="en-US" sz="4800" baseline="30000" dirty="0"/>
              <a:t>1</a:t>
            </a:r>
            <a:r>
              <a:rPr lang="en-US" sz="4800" dirty="0"/>
              <a:t>, Nicholas W. Hammond</a:t>
            </a:r>
            <a:r>
              <a:rPr lang="en-US" sz="4800" baseline="30000" dirty="0"/>
              <a:t>2</a:t>
            </a:r>
            <a:r>
              <a:rPr lang="en-US" sz="4800" dirty="0"/>
              <a:t>, Madeline E. Schreiber</a:t>
            </a:r>
            <a:r>
              <a:rPr lang="en-US" sz="4800" baseline="30000" dirty="0"/>
              <a:t>2</a:t>
            </a:r>
            <a:r>
              <a:rPr lang="en-US" sz="4800" dirty="0"/>
              <a:t>, Cayelan C. Carey</a:t>
            </a:r>
            <a:r>
              <a:rPr lang="en-US" sz="4800" baseline="30000" dirty="0"/>
              <a:t>1</a:t>
            </a:r>
          </a:p>
          <a:p>
            <a:r>
              <a:rPr lang="en-US" sz="2800" baseline="30000" dirty="0"/>
              <a:t>1</a:t>
            </a:r>
            <a:r>
              <a:rPr lang="en-US" sz="2800" dirty="0"/>
              <a:t>Department of Biological Sciences, Virginia Tech, Blacksburg, VA, USA</a:t>
            </a:r>
          </a:p>
          <a:p>
            <a:r>
              <a:rPr lang="en-US" sz="2800" baseline="30000" dirty="0"/>
              <a:t>2</a:t>
            </a:r>
            <a:r>
              <a:rPr lang="en-US" sz="2800" dirty="0"/>
              <a:t>Department of Geosciences, Virginia Tech, Blacksburg, VA, USA</a:t>
            </a:r>
            <a:endParaRPr lang="en-US" sz="2800" baseline="30000" dirty="0"/>
          </a:p>
        </p:txBody>
      </p:sp>
      <p:pic>
        <p:nvPicPr>
          <p:cNvPr id="44" name="Graphic 43">
            <a:extLst>
              <a:ext uri="{FF2B5EF4-FFF2-40B4-BE49-F238E27FC236}">
                <a16:creationId xmlns:a16="http://schemas.microsoft.com/office/drawing/2014/main" id="{73304932-A663-4A4F-8E53-D470DF99FC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760583" y="2637504"/>
            <a:ext cx="4074448" cy="2157060"/>
          </a:xfrm>
          <a:prstGeom prst="rect">
            <a:avLst/>
          </a:prstGeom>
        </p:spPr>
      </p:pic>
      <p:pic>
        <p:nvPicPr>
          <p:cNvPr id="47" name="Picture 46">
            <a:extLst>
              <a:ext uri="{FF2B5EF4-FFF2-40B4-BE49-F238E27FC236}">
                <a16:creationId xmlns:a16="http://schemas.microsoft.com/office/drawing/2014/main" id="{67F1027F-043F-8F4A-B985-D79A4B6AD21C}"/>
              </a:ext>
            </a:extLst>
          </p:cNvPr>
          <p:cNvPicPr>
            <a:picLocks noChangeAspect="1"/>
          </p:cNvPicPr>
          <p:nvPr/>
        </p:nvPicPr>
        <p:blipFill>
          <a:blip r:embed="rId17"/>
          <a:stretch>
            <a:fillRect/>
          </a:stretch>
        </p:blipFill>
        <p:spPr>
          <a:xfrm>
            <a:off x="37622204" y="-78223"/>
            <a:ext cx="6144932" cy="3240611"/>
          </a:xfrm>
          <a:prstGeom prst="rect">
            <a:avLst/>
          </a:prstGeom>
        </p:spPr>
      </p:pic>
      <p:pic>
        <p:nvPicPr>
          <p:cNvPr id="46" name="Picture 45">
            <a:extLst>
              <a:ext uri="{FF2B5EF4-FFF2-40B4-BE49-F238E27FC236}">
                <a16:creationId xmlns:a16="http://schemas.microsoft.com/office/drawing/2014/main" id="{5DB11C46-52DA-164B-8C80-CE4D15D675AE}"/>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6115650" y="-16213"/>
            <a:ext cx="2682157" cy="2695145"/>
          </a:xfrm>
          <a:prstGeom prst="rect">
            <a:avLst/>
          </a:prstGeom>
        </p:spPr>
      </p:pic>
      <p:sp>
        <p:nvSpPr>
          <p:cNvPr id="1071" name="Rectangle 1070">
            <a:extLst>
              <a:ext uri="{FF2B5EF4-FFF2-40B4-BE49-F238E27FC236}">
                <a16:creationId xmlns:a16="http://schemas.microsoft.com/office/drawing/2014/main" id="{C69B6F26-869B-9B4E-A37C-E2EB7F8A144E}"/>
              </a:ext>
            </a:extLst>
          </p:cNvPr>
          <p:cNvSpPr/>
          <p:nvPr/>
        </p:nvSpPr>
        <p:spPr>
          <a:xfrm>
            <a:off x="5862581" y="4505744"/>
            <a:ext cx="21896234" cy="400110"/>
          </a:xfrm>
          <a:prstGeom prst="rect">
            <a:avLst/>
          </a:prstGeom>
        </p:spPr>
        <p:txBody>
          <a:bodyPr wrap="square">
            <a:spAutoFit/>
          </a:bodyPr>
          <a:lstStyle/>
          <a:p>
            <a:r>
              <a:rPr lang="en-US" sz="2000" dirty="0"/>
              <a:t>ACKNOWLEDGEMENTS: Many thanks to the Carey Lab (past and present) and the Western Virginia Water Authority for enabling this research. This work is supported by NSF DEB-1753639. </a:t>
            </a:r>
          </a:p>
        </p:txBody>
      </p:sp>
      <p:sp>
        <p:nvSpPr>
          <p:cNvPr id="61" name="TextBox 60">
            <a:extLst>
              <a:ext uri="{FF2B5EF4-FFF2-40B4-BE49-F238E27FC236}">
                <a16:creationId xmlns:a16="http://schemas.microsoft.com/office/drawing/2014/main" id="{6F87BFA2-FC30-AF4B-B0C7-1B602FD1EDCA}"/>
              </a:ext>
            </a:extLst>
          </p:cNvPr>
          <p:cNvSpPr txBox="1"/>
          <p:nvPr/>
        </p:nvSpPr>
        <p:spPr>
          <a:xfrm>
            <a:off x="5783718" y="5644325"/>
            <a:ext cx="5530344" cy="923330"/>
          </a:xfrm>
          <a:prstGeom prst="rect">
            <a:avLst/>
          </a:prstGeom>
          <a:noFill/>
        </p:spPr>
        <p:txBody>
          <a:bodyPr wrap="square" rtlCol="0">
            <a:spAutoFit/>
          </a:bodyPr>
          <a:lstStyle/>
          <a:p>
            <a:r>
              <a:rPr lang="en-US" sz="5400" dirty="0"/>
              <a:t>BACKGROUND</a:t>
            </a:r>
          </a:p>
        </p:txBody>
      </p:sp>
      <p:sp>
        <p:nvSpPr>
          <p:cNvPr id="2" name="TextBox 1">
            <a:extLst>
              <a:ext uri="{FF2B5EF4-FFF2-40B4-BE49-F238E27FC236}">
                <a16:creationId xmlns:a16="http://schemas.microsoft.com/office/drawing/2014/main" id="{0DD426E3-61A8-9348-9E1A-2EAB92E380C4}"/>
              </a:ext>
            </a:extLst>
          </p:cNvPr>
          <p:cNvSpPr txBox="1"/>
          <p:nvPr/>
        </p:nvSpPr>
        <p:spPr>
          <a:xfrm>
            <a:off x="37876810" y="17207744"/>
            <a:ext cx="3246828" cy="1323439"/>
          </a:xfrm>
          <a:prstGeom prst="rect">
            <a:avLst/>
          </a:prstGeom>
          <a:solidFill>
            <a:schemeClr val="bg1"/>
          </a:solidFill>
          <a:ln>
            <a:solidFill>
              <a:schemeClr val="tx1"/>
            </a:solidFill>
          </a:ln>
        </p:spPr>
        <p:txBody>
          <a:bodyPr wrap="square" rtlCol="0">
            <a:spAutoFit/>
          </a:bodyPr>
          <a:lstStyle/>
          <a:p>
            <a:pPr algn="ctr"/>
            <a:r>
              <a:rPr lang="en-US" sz="2000" dirty="0"/>
              <a:t>Treatments created immediate and dramatic differences in dissolved oxygen</a:t>
            </a:r>
          </a:p>
        </p:txBody>
      </p:sp>
      <p:sp>
        <p:nvSpPr>
          <p:cNvPr id="63" name="TextBox 62">
            <a:extLst>
              <a:ext uri="{FF2B5EF4-FFF2-40B4-BE49-F238E27FC236}">
                <a16:creationId xmlns:a16="http://schemas.microsoft.com/office/drawing/2014/main" id="{2B28AB24-51DD-A84B-9810-1FEA17384438}"/>
              </a:ext>
            </a:extLst>
          </p:cNvPr>
          <p:cNvSpPr txBox="1"/>
          <p:nvPr/>
        </p:nvSpPr>
        <p:spPr>
          <a:xfrm>
            <a:off x="36822078" y="19355311"/>
            <a:ext cx="3755184" cy="1631216"/>
          </a:xfrm>
          <a:prstGeom prst="rect">
            <a:avLst/>
          </a:prstGeom>
          <a:solidFill>
            <a:schemeClr val="bg1"/>
          </a:solidFill>
          <a:ln>
            <a:solidFill>
              <a:schemeClr val="tx1"/>
            </a:solidFill>
          </a:ln>
        </p:spPr>
        <p:txBody>
          <a:bodyPr wrap="square" rtlCol="0">
            <a:spAutoFit/>
          </a:bodyPr>
          <a:lstStyle/>
          <a:p>
            <a:pPr algn="ctr"/>
            <a:r>
              <a:rPr lang="en-US" sz="2000" dirty="0"/>
              <a:t>Iron concentrations decreased with oxygen but were slow to increase after the onset of anoxia (Fe</a:t>
            </a:r>
            <a:r>
              <a:rPr lang="en-US" sz="2000" baseline="30000" dirty="0"/>
              <a:t>2+</a:t>
            </a:r>
            <a:r>
              <a:rPr lang="en-US" sz="2000" dirty="0"/>
              <a:t> complexing with other mineral phases in sediment?)</a:t>
            </a:r>
          </a:p>
        </p:txBody>
      </p:sp>
      <p:sp>
        <p:nvSpPr>
          <p:cNvPr id="64" name="TextBox 63">
            <a:extLst>
              <a:ext uri="{FF2B5EF4-FFF2-40B4-BE49-F238E27FC236}">
                <a16:creationId xmlns:a16="http://schemas.microsoft.com/office/drawing/2014/main" id="{17527488-7E6B-E746-8999-03B07DBAD509}"/>
              </a:ext>
            </a:extLst>
          </p:cNvPr>
          <p:cNvSpPr txBox="1"/>
          <p:nvPr/>
        </p:nvSpPr>
        <p:spPr>
          <a:xfrm>
            <a:off x="33451729" y="22052137"/>
            <a:ext cx="4043403" cy="1323439"/>
          </a:xfrm>
          <a:prstGeom prst="rect">
            <a:avLst/>
          </a:prstGeom>
          <a:solidFill>
            <a:schemeClr val="bg1"/>
          </a:solidFill>
          <a:ln>
            <a:solidFill>
              <a:schemeClr val="tx1"/>
            </a:solidFill>
          </a:ln>
        </p:spPr>
        <p:txBody>
          <a:bodyPr wrap="square" rtlCol="0">
            <a:spAutoFit/>
          </a:bodyPr>
          <a:lstStyle/>
          <a:p>
            <a:pPr algn="ctr"/>
            <a:r>
              <a:rPr lang="en-US" sz="2000" dirty="0"/>
              <a:t>DOC decreased with oxygen (due to both mineralization and Fe complexation) and increased rapidly following the onset of anoxia</a:t>
            </a:r>
          </a:p>
        </p:txBody>
      </p:sp>
    </p:spTree>
    <p:extLst>
      <p:ext uri="{BB962C8B-B14F-4D97-AF65-F5344CB8AC3E}">
        <p14:creationId xmlns:p14="http://schemas.microsoft.com/office/powerpoint/2010/main" val="16369550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3056</TotalTime>
  <Words>745</Words>
  <Application>Microsoft Macintosh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Lewis</dc:creator>
  <cp:lastModifiedBy>Abby Lewis</cp:lastModifiedBy>
  <cp:revision>30</cp:revision>
  <dcterms:created xsi:type="dcterms:W3CDTF">2021-09-22T12:47:41Z</dcterms:created>
  <dcterms:modified xsi:type="dcterms:W3CDTF">2021-09-30T18:52:34Z</dcterms:modified>
</cp:coreProperties>
</file>